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58" r:id="rId16"/>
    <p:sldId id="259" r:id="rId17"/>
    <p:sldId id="260" r:id="rId18"/>
    <p:sldId id="271" r:id="rId19"/>
    <p:sldId id="272" r:id="rId20"/>
    <p:sldId id="273" r:id="rId21"/>
    <p:sldId id="274" r:id="rId22"/>
    <p:sldId id="275" r:id="rId23"/>
    <p:sldId id="277" r:id="rId24"/>
    <p:sldId id="263" r:id="rId25"/>
    <p:sldId id="264" r:id="rId26"/>
    <p:sldId id="265" r:id="rId27"/>
    <p:sldId id="266" r:id="rId28"/>
    <p:sldId id="267" r:id="rId29"/>
    <p:sldId id="280" r:id="rId30"/>
    <p:sldId id="27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1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3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3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600"/>
            <a:ext cx="7590453" cy="358140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ГОРОДСКАЯ ШКОЛА </a:t>
            </a:r>
            <a:b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ПЕДАГОГИЧЕСКОГО МАСТЕРСТВА «ДИАЛОГ»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550506"/>
            <a:ext cx="7665099" cy="554238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000" b="1" i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заседание</a:t>
            </a:r>
            <a:r>
              <a:rPr lang="ru-RU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плана работы ШПМ на 2021/2022 учебный год.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Выступление по теме «Основные проблемы начинающего педагогического работника».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505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550506"/>
            <a:ext cx="7665099" cy="554238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заседание</a:t>
            </a:r>
            <a:r>
              <a:rPr lang="ru-RU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по теме «Формирование условий для создания эмоционального и психологического комфорта на уроке через различные средства наглядности, в том числе ИКТ»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 13</a:t>
            </a: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776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B20C41-09E3-43C7-B23A-FF26D64B6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2" y="625151"/>
            <a:ext cx="8186057" cy="55010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200" b="1" i="1" u="sng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 заседание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Семинар по теме «Одаренные дети: реалии проблемы перспективы».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МБОУ «Гимназия» № 3</a:t>
            </a:r>
          </a:p>
        </p:txBody>
      </p:sp>
    </p:spTree>
    <p:extLst>
      <p:ext uri="{BB962C8B-B14F-4D97-AF65-F5344CB8AC3E}">
        <p14:creationId xmlns:p14="http://schemas.microsoft.com/office/powerpoint/2010/main" val="373320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B20C41-09E3-43C7-B23A-FF26D64B6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2" y="625151"/>
            <a:ext cx="8186057" cy="55010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Четвертое заседание</a:t>
            </a:r>
            <a:r>
              <a:rPr lang="ru-RU" sz="4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</a:t>
            </a:r>
            <a:endParaRPr lang="ru-RU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«День успеха молодого учителя»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по теме «Формирование функциональной грамотности – приоритетная задача ФГОС»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 20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57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B20C41-09E3-43C7-B23A-FF26D64B6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2" y="625151"/>
            <a:ext cx="8186057" cy="550101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b="1" i="1" u="sng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i="1" u="sng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Пятое  заседание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апрель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Проблемы активизации учебно-познавательной деятельности обучающихся.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Круглый стол «Методы и приемы развития познавательной мотивации обучающихся».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10</a:t>
            </a:r>
          </a:p>
        </p:txBody>
      </p:sp>
    </p:spTree>
    <p:extLst>
      <p:ext uri="{BB962C8B-B14F-4D97-AF65-F5344CB8AC3E}">
        <p14:creationId xmlns:p14="http://schemas.microsoft.com/office/powerpoint/2010/main" val="56253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3048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Одно поколение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https://postupi.online/images/images1366/28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1447800"/>
            <a:ext cx="5940425" cy="33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05400" y="49530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Calibri"/>
              </a:rPr>
            </a:br>
            <a:r>
              <a:rPr lang="ru-RU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</a:rPr>
            </a:br>
            <a:endParaRPr lang="ru-RU" sz="40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510540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Что отдаешь, </a:t>
            </a:r>
          </a:p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то и получаешь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609600"/>
            <a:ext cx="7162800" cy="42672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62400" y="152401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Страх преподавания,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неверие в собственные силы </a:t>
            </a:r>
            <a:endParaRPr lang="ru-RU" sz="3600" dirty="0">
              <a:solidFill>
                <a:srgbClr val="F79646">
                  <a:lumMod val="50000"/>
                </a:srgb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495300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Тщательно планируй </a:t>
            </a:r>
          </a:p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и готовь урок</a:t>
            </a:r>
          </a:p>
        </p:txBody>
      </p:sp>
      <p:pic>
        <p:nvPicPr>
          <p:cNvPr id="13317" name="Picture 5" descr="http://www.uaua.info/pictures_ckfinder/images/600x450xDepositphotos_22901322_m-2015.jpg.pagespeed.ic.J2C-Whv-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6990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609600"/>
            <a:ext cx="7162800" cy="42672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  </a:t>
            </a:r>
            <a:endParaRPr lang="ru-RU" sz="18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38600" y="152401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Вредный ученик</a:t>
            </a:r>
            <a:endParaRPr lang="ru-RU" sz="3600" b="1" dirty="0">
              <a:solidFill>
                <a:srgbClr val="F79646">
                  <a:lumMod val="50000"/>
                </a:srgb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2291" name="Picture 3" descr="https://blazepress.com/.image/t_share/MTI4OTg4NDUyMDQwNjQ1MDg2/devil-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066800"/>
            <a:ext cx="5299859" cy="3696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05400" y="48768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Не кормите вампира, </a:t>
            </a:r>
          </a:p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и ему станет неинтересно кусать вас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0"/>
            <a:ext cx="6324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Каверзные вопросы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8674" name="Picture 2" descr="https://st2.depositphotos.com/1518767/6556/i/950/depositphotos_65564313-stock-photo-angry-teacher-looking-pupil-w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990600"/>
            <a:ext cx="5791427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53000" y="4953000"/>
            <a:ext cx="5410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Не смог ответить сразу,</a:t>
            </a:r>
          </a:p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ответь на следующем уроке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Справедливость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1600" y="46482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Требуй от ученика только то, </a:t>
            </a:r>
          </a:p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что выполняешь сам</a:t>
            </a:r>
          </a:p>
        </p:txBody>
      </p:sp>
      <p:pic>
        <p:nvPicPr>
          <p:cNvPr id="29700" name="Picture 4" descr="https://s9.stc.all.kpcdn.net/share/i/12/7702825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914400"/>
            <a:ext cx="5600699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600"/>
            <a:ext cx="7590453" cy="3581400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Смольникова</a:t>
            </a:r>
            <a:r>
              <a:rPr lang="ru-RU" sz="48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48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Оксана </a:t>
            </a:r>
            <a:r>
              <a:rPr lang="ru-RU" sz="48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Борисовна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руководитель школы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45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76200"/>
            <a:ext cx="6553200" cy="1600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«Тупой» ученик, 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проблемы с восприятием материала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2" name="Picture 2" descr="https://static-communitytable.parade.com/wp-content/uploads/2013/09/kids-homework-drama-ftr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5486398" cy="3429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76800" y="5410200"/>
            <a:ext cx="5791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Не судите учеников по себе!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Урок для самого себя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4648200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Обучение – это  двусторонний процесс взаимодействия! </a:t>
            </a:r>
          </a:p>
        </p:txBody>
      </p:sp>
      <p:pic>
        <p:nvPicPr>
          <p:cNvPr id="31748" name="Picture 4" descr="https://postupi.online/images/images1366/3200.jpg"/>
          <p:cNvPicPr>
            <a:picLocks noChangeAspect="1" noChangeArrowheads="1"/>
          </p:cNvPicPr>
          <p:nvPr/>
        </p:nvPicPr>
        <p:blipFill>
          <a:blip r:embed="rId2" cstate="print"/>
          <a:srcRect l="2419" t="2174"/>
          <a:stretch>
            <a:fillRect/>
          </a:stretch>
        </p:blipFill>
        <p:spPr bwMode="auto">
          <a:xfrm>
            <a:off x="4343401" y="1143000"/>
            <a:ext cx="614773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6800" y="3886200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Соблюдение этих правил позволит вам сделать гармоничным и наиболее эффективным процесс обучения. </a:t>
            </a:r>
          </a:p>
        </p:txBody>
      </p:sp>
      <p:pic>
        <p:nvPicPr>
          <p:cNvPr id="32770" name="Picture 2" descr="http://pedagog.malmo.se/wp-content/uploads/2013/09/skolbiblioteka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8601"/>
            <a:ext cx="5555455" cy="370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1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F79646">
                    <a:lumMod val="75000"/>
                  </a:srgb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Индивидуальные    особенности   учителя</a:t>
            </a:r>
            <a:r>
              <a:rPr lang="ru-RU" sz="2800" b="1" u="sng" dirty="0">
                <a:solidFill>
                  <a:srgbClr val="F79646">
                    <a:lumMod val="75000"/>
                  </a:srgb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838201"/>
            <a:ext cx="403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Постановка голоса.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1371601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Излишне усложненный словарь</a:t>
            </a:r>
            <a:r>
              <a:rPr lang="ru-RU" sz="2600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1828801"/>
            <a:ext cx="47820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Коммуникативные ошибки.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2286000"/>
            <a:ext cx="36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Дурные привычки</a:t>
            </a:r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743201"/>
            <a:ext cx="609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Пренебрежение личной гигиеной.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81401" y="3200401"/>
            <a:ext cx="28071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Чувство такта.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3657601"/>
            <a:ext cx="5943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Недостаточное знание учащихся.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4191000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Чрезмерное увлечение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индивидуальным подходом.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5105401"/>
            <a:ext cx="63563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Профессиональная этика.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5201" y="5638801"/>
            <a:ext cx="53546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Эмоциональный самоконтроль.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1066800"/>
            <a:ext cx="6705600" cy="4267200"/>
          </a:xfrm>
        </p:spPr>
        <p:txBody>
          <a:bodyPr>
            <a:normAutofit fontScale="90000"/>
          </a:bodyPr>
          <a:lstStyle/>
          <a:p>
            <a:pPr lvl="0" algn="l" fontAlgn="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  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    Рекомендации молодому педагогу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. Умей радоваться маленьким успехам своих учеников и сопереживать их неудачам.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2. Постарайся стать близким человеком для своего ученика.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3. Не бойся признаться в своем незнании какого-нибудь вопроса. Будь вместе с ними в поиске.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4. Постарайся вселить в ребенка  веру в себя, в его успех. Тогда многие вершины для него станут преодолимыми.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5. Не требуй на занятии "идеальной дисциплины". Не будь авторитарным. Формируй в ребенке личность открытую, увлеченную, раскованную, способную творить, всесторонне развитую.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6. Стремись к тому, чтобы твои занятии не стали шаблонными, проведенными "по трафарету". Пусть на занятиях свершаются открытия, рождаются истины, покоряются вершины, продолжаются поиски.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1219200"/>
            <a:ext cx="6400800" cy="3886200"/>
          </a:xfrm>
        </p:spPr>
        <p:txBody>
          <a:bodyPr>
            <a:noAutofit/>
          </a:bodyPr>
          <a:lstStyle/>
          <a:p>
            <a:pPr lvl="0" algn="l" fontAlgn="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7. Каждая встреча с преподавателем для родителей должна стать полезной и результативной. Каждое собрание - вооружить их новыми знаниями из области педагогики, психологии, процесса обучения.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8. Входи в класс с улыбкой. При встрече загляни каждому в глаза, узнай его настроение и поддержи, если ему грустно.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9. Неси детям  добрую энергию и всегда помни, что «ребенок - это не сосуд, который необходимо наполнить, а факел, который надобно зажечь".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10. Помни, двойка очень вредна и для формирования характера. Найди возможным не увлекаться этой отметкой. Будь в поиске возможности найти путь преодоления постигшей неудачи.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11. Помни, каждый урок должен быть пусть маленьким, но шагом вперед, к узнаванию нового, неведомого.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1066800"/>
            <a:ext cx="6705600" cy="5029200"/>
          </a:xfrm>
        </p:spPr>
        <p:txBody>
          <a:bodyPr>
            <a:noAutofit/>
          </a:bodyPr>
          <a:lstStyle/>
          <a:p>
            <a:pPr lvl="0" algn="l" fontAlgn="t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12. В обучении должны преодолеваться трудности. Ибо только в трудности развиваются способности, необходимые для их преодоления. Умей определить "планку" трудности. Она не должна быть завышенной или заниженной.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13. Учи  детей  трудиться. Не ищи легкого пути в обучении. Но помни, как важно поддержать, ободрить, быть рядом в трудной ситуации. Чувствуй, где необходимы твое плечо, твои знания, твой опыт.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14. Если из двух баллов думаешь, какой выбрать, - не сомневайся, поставь высший. Поверь в ребенка. Дай ему крылья. Дай ему надежду.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15. Не скрывай от детей  своих добрых чувств, но помни: среди них никогда не должно быть особого места для "любимчиков". Постарайся в каждом  увидеть предначертанное ему, открой его ему самому и развей в нем то скрытое, о чем он и не подозревает.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16. Помни о том, что ребенку  должно быть интересно на занятии. Только когда интересно, он становится внимательным. </a:t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1143000"/>
            <a:ext cx="6705600" cy="4267200"/>
          </a:xfrm>
        </p:spPr>
        <p:txBody>
          <a:bodyPr>
            <a:normAutofit fontScale="90000"/>
          </a:bodyPr>
          <a:lstStyle/>
          <a:p>
            <a:pPr lvl="0" algn="l" fontAlgn="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17. В общении  с родителями своих учеников помни, что их дети – это самое дорогое в жизни. Будь тактичен и умен. Находи нужные слова. Постарайся не обидеть и не унизить их достоинство.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18. Не бойся извиниться, если оказался неправ. Твой авторитет в глазах детей только повысится. Будь терпелив и к их ошибкам.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19. Живи с учениками полной жизнью. Радуйся и огорчайся вместе с ними. Увлекайся и удивляйся. Шути и наставляй. Учи быть нетерпеливыми ко лжи и насилию. Учи справедливости, упорству, правдивости.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20.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Не воспитывай </a:t>
            </a:r>
            <a:b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слишком самонадеянных - их будут избегать;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слишком скромных - их не будут уважать;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слишком болтливых - на них не будут обращать внимания;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слишком молчаливых - с ними не будут считаться; слишком суровых - от них отмахнутся;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слишком добрых - их растопчут. </a:t>
            </a:r>
            <a:r>
              <a:rPr lang="ru-RU" sz="1600" b="1" dirty="0">
                <a:latin typeface="+mn-lt"/>
                <a:cs typeface="Tahoma" pitchFamily="34" charset="0"/>
              </a:rPr>
              <a:t/>
            </a:r>
            <a:br>
              <a:rPr lang="ru-RU" sz="1600" b="1" dirty="0">
                <a:latin typeface="+mn-lt"/>
                <a:cs typeface="Tahoma" pitchFamily="34" charset="0"/>
              </a:rPr>
            </a:br>
            <a:endParaRPr lang="ru-RU" sz="1600" b="1" dirty="0">
              <a:latin typeface="+mn-lt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400" y="1143000"/>
            <a:ext cx="6705600" cy="4267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       Заповеди молодому педагогу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Окунись в свою работу и тогда ничто не помешает тебе плодотворно работать.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Будь приветливым – и будешь смелым.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Не будь самонадеянным и сможешь стать лидером.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Умей требовать и прощать.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Верь в уникальные способности каждого обучающегося.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Будь компетентен и будь уверенным.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Верь, что каждого обучающегося можно научить, только для этого необходимо время.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Претворяй процесс обучения в радость.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- Будь для обучающегося не руководителем, а соперником, тогда он сможет превзойти тебя.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a\Desktop\0_191ab9_4811e61c_GIFX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2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600"/>
            <a:ext cx="7590453" cy="3581400"/>
          </a:xfrm>
        </p:spPr>
        <p:txBody>
          <a:bodyPr>
            <a:normAutofit/>
          </a:bodyPr>
          <a:lstStyle/>
          <a:p>
            <a:r>
              <a:rPr lang="ru-RU" sz="4800" b="1" u="sng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Гарифуллина</a:t>
            </a:r>
            <a:r>
              <a:rPr lang="ru-RU" sz="4800" b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8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8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8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Лиана </a:t>
            </a:r>
            <a:r>
              <a:rPr lang="ru-RU" sz="4800" b="1" u="sng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Салаватовна</a:t>
            </a:r>
            <a:r>
              <a:rPr lang="ru-RU" sz="4800" b="1" i="1" u="sng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– методист информационно-методического кабинета</a:t>
            </a:r>
          </a:p>
        </p:txBody>
      </p:sp>
    </p:spTree>
    <p:extLst>
      <p:ext uri="{BB962C8B-B14F-4D97-AF65-F5344CB8AC3E}">
        <p14:creationId xmlns:p14="http://schemas.microsoft.com/office/powerpoint/2010/main" val="35207637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0400" y="609600"/>
            <a:ext cx="7162800" cy="4267200"/>
          </a:xfrm>
        </p:spPr>
        <p:txBody>
          <a:bodyPr>
            <a:normAutofit/>
          </a:bodyPr>
          <a:lstStyle/>
          <a:p>
            <a:r>
              <a:rPr lang="ru-RU" sz="8800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УДАЧИ!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5509" y="609600"/>
            <a:ext cx="7903029" cy="561391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Состав ГШПМ «Диалог» </a:t>
            </a: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на 2021/2022 учебный год: </a:t>
            </a:r>
            <a:r>
              <a:rPr lang="ru-RU" sz="3100" b="1" u="sng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35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 – 1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Гимназия №2 – 3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Гимназия №3 – 2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№8 – 5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№9 – 1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№10 – 4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ТГ №11 – 2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№12 – 1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№13 – 1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№17 – 4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№20 – 8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СОШ №22 – 3</a:t>
            </a:r>
            <a:br>
              <a:rPr lang="ru-RU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b="1" u="sng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954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599"/>
            <a:ext cx="7590453" cy="4923453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35 человек: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молодых учителей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 нашими слушателями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год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молодых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посещали наши заседания1 год,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молодых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посещали заседания ГШПМ «Диалог» 2 года.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561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599"/>
            <a:ext cx="7590453" cy="492345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35 человек: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–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начальных классов;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–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русского языка и литературы;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учителя математики и информатики;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учителя английского языка;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учителя истории и обществознания;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учителя биологии;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учитель физической культуры;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педагог – организатор.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34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600"/>
            <a:ext cx="7590453" cy="457822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«Знания и умения учителя – залог </a:t>
            </a:r>
            <a:br>
              <a:rPr lang="ru-RU" sz="3200" b="1" i="1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spc="-1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творчества и успеха учащихся</a:t>
            </a:r>
            <a:r>
              <a:rPr lang="ru-RU" sz="3200" b="1" i="1" spc="-1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i="1" spc="-15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постепенное вовлечение молодого учителя во все сферы профессиональной деятельности; способствовать становлению профессиональной деятельности педагога.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79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600"/>
            <a:ext cx="7665099" cy="548329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воспитание у молодого учителя потребность в непрерывном самообразовании.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методической подготовленности педагогов.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постоянного освоения современных образовательных технологий.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обмена опытом успешной педагогической деятельности.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помощи в самообразовательной работе молодых специалистов.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354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199" y="609599"/>
            <a:ext cx="7590453" cy="5203371"/>
          </a:xfrm>
        </p:spPr>
        <p:txBody>
          <a:bodyPr>
            <a:noAutofit/>
          </a:bodyPr>
          <a:lstStyle/>
          <a:p>
            <a:pPr algn="l"/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саморазвития и самореализации.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психологической поддержки.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Поощрение молодых специалистов и стимулирование их работы. Оказание помощи молодым специалистам при адаптации в педагогическом коллективе.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практической помощи молодым специалистам.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43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335</Words>
  <Application>Microsoft Office PowerPoint</Application>
  <PresentationFormat>Широкоэкранный</PresentationFormat>
  <Paragraphs>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Tahoma</vt:lpstr>
      <vt:lpstr>Times New Roman</vt:lpstr>
      <vt:lpstr>Trebuchet MS</vt:lpstr>
      <vt:lpstr>Wingdings</vt:lpstr>
      <vt:lpstr>Office Theme</vt:lpstr>
      <vt:lpstr>ГОРОДСКАЯ ШКОЛА  ПЕДАГОГИЧЕСКОГО МАСТЕРСТВА «ДИАЛОГ»</vt:lpstr>
      <vt:lpstr>Смольникова  Оксана Борисовна -  руководитель школы</vt:lpstr>
      <vt:lpstr>Гарифуллина  Лиана Салаватовна – методист информационно-методического кабинета</vt:lpstr>
      <vt:lpstr>Состав ГШПМ «Диалог»  на 2021/2022 учебный год: 35 МБОУ СОШ №1 – 1 МБОУ Гимназия №2 – 3 МБОУ Гимназия №3 – 2 МБОУ СОШ №8 – 5 МБОУ СОШ №9 – 1 МБОУ СОШ №10 – 4 МБОУ ТГ №11 – 2 МБОУ СОШ №12 – 1 МБОУ СОШ №13 – 1 МБОУ СОШ №17 – 4 МБОУ СОШ №20 – 8 МБОУ СОШ №22 – 3 </vt:lpstr>
      <vt:lpstr>Из 35 человек:  20 молодых учителей являются нашими слушателями первый год,  10 молодых учителей посещали наши заседания1 год,  5 молодых педагогов посещали заседания ГШПМ «Диалог» 2 года. </vt:lpstr>
      <vt:lpstr>Из 35 человек:  15 – учителя начальных классов; 6 – учителя русского языка и литературы; 4 – учителя математики и информатики; 3 – учителя английского языка; 3 – учителя истории и обществознания; 2 – учителя биологии; 1 - учитель физической культуры; 1 – педагог – организатор. </vt:lpstr>
      <vt:lpstr>Тема: «Знания и умения учителя – залог  творчества и успеха учащихся» Цель: обеспечить постепенное вовлечение молодого учителя во все сферы профессиональной деятельности; способствовать становлению профессиональной деятельности педагога.   </vt:lpstr>
      <vt:lpstr>Задачи: 1. Формирование и воспитание у молодого учителя потребность в непрерывном самообразовании. 2. Повышение уровня методической подготовленности педагогов.  3. Обеспечение постоянного освоения современных образовательных технологий.  4. Проведение обмена опытом успешной педагогической деятельности.  5. Оказание помощи в самообразовательной работе молодых специалистов. </vt:lpstr>
      <vt:lpstr>6. Создание условий для саморазвития и самореализации.  7. Оказание психологической поддержки.  8. Поощрение молодых специалистов и стимулирование их работы. Оказание помощи молодым специалистам при адаптации в педагогическом коллективе.  9. Оказание практической помощи молодым специалистам. </vt:lpstr>
      <vt:lpstr>Первое заседание - ноябрь 1. Презентация плана работы ШПМ на 2021/2022 учебный год. 2. Выступление по теме «Основные проблемы начинающего педагогического работника». </vt:lpstr>
      <vt:lpstr> Второе заседание - январь Семинар по теме «Формирование условий для создания эмоционального и психологического комфорта на уроке через различные средства наглядности, в том числе ИКТ» МБОУ СОШ № 13 </vt:lpstr>
      <vt:lpstr>Презентация PowerPoint</vt:lpstr>
      <vt:lpstr>Презентация PowerPoint</vt:lpstr>
      <vt:lpstr>Презентация PowerPoint</vt:lpstr>
      <vt:lpstr> Одно поколение </vt:lpstr>
      <vt:lpstr> </vt:lpstr>
      <vt:lpstr>  </vt:lpstr>
      <vt:lpstr> Каверзные вопросы  </vt:lpstr>
      <vt:lpstr> Справедливость </vt:lpstr>
      <vt:lpstr> «Тупой» ученик,  проблемы с восприятием материала  </vt:lpstr>
      <vt:lpstr> Урок для самого себя  </vt:lpstr>
      <vt:lpstr>Презентация PowerPoint</vt:lpstr>
      <vt:lpstr>Презентация PowerPoint</vt:lpstr>
      <vt:lpstr>           Рекомендации молодому педагогу  1. Умей радоваться маленьким успехам своих учеников и сопереживать их неудачам.   2. Постарайся стать близким человеком для своего ученика.   3. Не бойся признаться в своем незнании какого-нибудь вопроса. Будь вместе с ними в поиске.   4. Постарайся вселить в ребенка  веру в себя, в его успех. Тогда многие вершины для него станут преодолимыми.   5. Не требуй на занятии "идеальной дисциплины". Не будь авторитарным. Формируй в ребенке личность открытую, увлеченную, раскованную, способную творить, всесторонне развитую.   6. Стремись к тому, чтобы твои занятии не стали шаблонными, проведенными "по трафарету". Пусть на занятиях свершаются открытия, рождаются истины, покоряются вершины, продолжаются поиски.  </vt:lpstr>
      <vt:lpstr>7. Каждая встреча с преподавателем для родителей должна стать полезной и результативной. Каждое собрание - вооружить их новыми знаниями из области педагогики, психологии, процесса обучения.   8. Входи в класс с улыбкой. При встрече загляни каждому в глаза, узнай его настроение и поддержи, если ему грустно.   9. Неси детям  добрую энергию и всегда помни, что «ребенок - это не сосуд, который необходимо наполнить, а факел, который надобно зажечь".   10. Помни, двойка очень вредна и для формирования характера. Найди возможным не увлекаться этой отметкой. Будь в поиске возможности найти путь преодоления постигшей неудачи.   11. Помни, каждый урок должен быть пусть маленьким, но шагом вперед, к узнаванию нового, неведомого.   </vt:lpstr>
      <vt:lpstr>12. В обучении должны преодолеваться трудности. Ибо только в трудности развиваются способности, необходимые для их преодоления. Умей определить "планку" трудности. Она не должна быть завышенной или заниженной.   13. Учи  детей  трудиться. Не ищи легкого пути в обучении. Но помни, как важно поддержать, ободрить, быть рядом в трудной ситуации. Чувствуй, где необходимы твое плечо, твои знания, твой опыт.   14. Если из двух баллов думаешь, какой выбрать, - не сомневайся, поставь высший. Поверь в ребенка. Дай ему крылья. Дай ему надежду.   15. Не скрывай от детей  своих добрых чувств, но помни: среди них никогда не должно быть особого места для "любимчиков". Постарайся в каждом  увидеть предначертанное ему, открой его ему самому и развей в нем то скрытое, о чем он и не подозревает.   16. Помни о том, что ребенку  должно быть интересно на занятии. Только когда интересно, он становится внимательным.   </vt:lpstr>
      <vt:lpstr>17. В общении  с родителями своих учеников помни, что их дети – это самое дорогое в жизни. Будь тактичен и умен. Находи нужные слова. Постарайся не обидеть и не унизить их достоинство.   18. Не бойся извиниться, если оказался неправ. Твой авторитет в глазах детей только повысится. Будь терпелив и к их ошибкам.   19. Живи с учениками полной жизнью. Радуйся и огорчайся вместе с ними. Увлекайся и удивляйся. Шути и наставляй. Учи быть нетерпеливыми ко лжи и насилию. Учи справедливости, упорству, правдивости.   20. Не воспитывай  слишком самонадеянных - их будут избегать;  слишком скромных - их не будут уважать;  слишком болтливых - на них не будут обращать внимания;  слишком молчаливых - с ними не будут считаться; слишком суровых - от них отмахнутся;  слишком добрых - их растопчут.  </vt:lpstr>
      <vt:lpstr>         Заповеди молодому педагогу    - Окунись в свою работу и тогда ничто не помешает тебе плодотворно работать.   - Будь приветливым – и будешь смелым.   - Не будь самонадеянным и сможешь стать лидером.   - Умей требовать и прощать.   - Верь в уникальные способности каждого обучающегося.   - Будь компетентен и будь уверенным.    - Верь, что каждого обучающегося можно научить, только для этого необходимо время.   - Претворяй процесс обучения в радость.   - Будь для обучающегося не руководителем, а соперником, тогда он сможет превзойти тебя.    </vt:lpstr>
      <vt:lpstr>Презентация PowerPoint</vt:lpstr>
      <vt:lpstr>УДАЧИ!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ШКОЛА  ПЕДАГОГИЧЕСКОГО МАСТЕРСТВА «ДИАЛОГ»</dc:title>
  <dc:creator>Adminn</dc:creator>
  <cp:lastModifiedBy>1</cp:lastModifiedBy>
  <cp:revision>2</cp:revision>
  <dcterms:created xsi:type="dcterms:W3CDTF">2021-11-10T15:23:41Z</dcterms:created>
  <dcterms:modified xsi:type="dcterms:W3CDTF">2021-11-16T07:56:21Z</dcterms:modified>
</cp:coreProperties>
</file>